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6" r:id="rId2"/>
    <p:sldId id="257" r:id="rId3"/>
    <p:sldId id="260" r:id="rId4"/>
    <p:sldId id="270" r:id="rId5"/>
    <p:sldId id="277" r:id="rId6"/>
    <p:sldId id="271" r:id="rId7"/>
    <p:sldId id="273" r:id="rId8"/>
    <p:sldId id="274" r:id="rId9"/>
    <p:sldId id="276" r:id="rId10"/>
    <p:sldId id="278" r:id="rId11"/>
    <p:sldId id="263" r:id="rId12"/>
    <p:sldId id="264" r:id="rId13"/>
    <p:sldId id="279" r:id="rId14"/>
    <p:sldId id="265" r:id="rId15"/>
    <p:sldId id="267" r:id="rId16"/>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2" autoAdjust="0"/>
    <p:restoredTop sz="76886" autoAdjust="0"/>
  </p:normalViewPr>
  <p:slideViewPr>
    <p:cSldViewPr>
      <p:cViewPr varScale="1">
        <p:scale>
          <a:sx n="84" d="100"/>
          <a:sy n="84" d="100"/>
        </p:scale>
        <p:origin x="91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8C539CD4-FD83-4D8C-8F9D-F91E0E873CD6}" type="datetimeFigureOut">
              <a:rPr lang="en-US" smtClean="0"/>
              <a:t>3/24/2017</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BC557779-6F8C-42A1-816B-E3BCCC380845}" type="slidenum">
              <a:rPr lang="en-US" smtClean="0"/>
              <a:t>‹#›</a:t>
            </a:fld>
            <a:endParaRPr lang="en-US"/>
          </a:p>
        </p:txBody>
      </p:sp>
    </p:spTree>
    <p:extLst>
      <p:ext uri="{BB962C8B-B14F-4D97-AF65-F5344CB8AC3E}">
        <p14:creationId xmlns:p14="http://schemas.microsoft.com/office/powerpoint/2010/main" val="24001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dirty="0" smtClean="0"/>
              <a:t>Press release is simply a written statement distributed to the media to announce a range of news items: scheduled events, news, awards, programs or services, sales or accomplishments. They may generate a feature story as reporters are more likely to do a story if they first receive a release. It is a fundamental tool of Public Relations work, and moreover, it is one that anyone who's willing to adopt a proper format can use successfully. </a:t>
            </a:r>
          </a:p>
          <a:p>
            <a:endParaRPr lang="en-US" dirty="0"/>
          </a:p>
        </p:txBody>
      </p:sp>
      <p:sp>
        <p:nvSpPr>
          <p:cNvPr id="4" name="Slide Number Placeholder 3"/>
          <p:cNvSpPr>
            <a:spLocks noGrp="1"/>
          </p:cNvSpPr>
          <p:nvPr>
            <p:ph type="sldNum" sz="quarter" idx="10"/>
          </p:nvPr>
        </p:nvSpPr>
        <p:spPr/>
        <p:txBody>
          <a:bodyPr/>
          <a:lstStyle/>
          <a:p>
            <a:fld id="{BC557779-6F8C-42A1-816B-E3BCCC380845}" type="slidenum">
              <a:rPr lang="en-US" smtClean="0"/>
              <a:t>2</a:t>
            </a:fld>
            <a:endParaRPr lang="en-US"/>
          </a:p>
        </p:txBody>
      </p:sp>
    </p:spTree>
    <p:extLst>
      <p:ext uri="{BB962C8B-B14F-4D97-AF65-F5344CB8AC3E}">
        <p14:creationId xmlns:p14="http://schemas.microsoft.com/office/powerpoint/2010/main" val="4687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when you have drafted and revised your release do you determine your headline. </a:t>
            </a:r>
          </a:p>
          <a:p>
            <a:endParaRPr lang="en-US" dirty="0"/>
          </a:p>
          <a:p>
            <a:r>
              <a:rPr lang="en-US" dirty="0"/>
              <a:t>The headline is your chance to be noticed, but nonetheless must be concise and factual. Headlines are written in bold and are a larger font than the press release text</a:t>
            </a:r>
          </a:p>
          <a:p>
            <a:endParaRPr lang="en-US" dirty="0"/>
          </a:p>
          <a:p>
            <a:r>
              <a:rPr lang="en-US" dirty="0"/>
              <a:t> A headline should have a "grabber" to attract readers even as a headline is meant to grab readers. (food) </a:t>
            </a:r>
          </a:p>
          <a:p>
            <a:endParaRPr lang="en-US" dirty="0"/>
          </a:p>
          <a:p>
            <a:r>
              <a:rPr lang="en-US" dirty="0"/>
              <a:t>The simplest method to arrive at the press release “grabber” headline is to extract the most important keywords from your press release. From the keywords, try to frame a logical and attention-getting statement. </a:t>
            </a:r>
          </a:p>
          <a:p>
            <a:endParaRPr lang="en-US" dirty="0"/>
          </a:p>
          <a:p>
            <a:r>
              <a:rPr lang="en-US" dirty="0"/>
              <a:t>Your headline should be brief, clear and to the point:</a:t>
            </a:r>
          </a:p>
          <a:p>
            <a:endParaRPr lang="en-US" dirty="0"/>
          </a:p>
          <a:p>
            <a:r>
              <a:rPr lang="en-US" dirty="0"/>
              <a:t>The first word in the press release headline should be capitalized, as should all proper nouns, but do not capitalize every word. ** According to the </a:t>
            </a:r>
            <a:r>
              <a:rPr lang="en-US" dirty="0" err="1"/>
              <a:t>Assoicated</a:t>
            </a:r>
            <a:r>
              <a:rPr lang="en-US" dirty="0"/>
              <a:t> Press Style, your headline should be set as a correct sentence capitalizing on proper nouns and their first word of the headline.</a:t>
            </a:r>
          </a:p>
          <a:p>
            <a:endParaRPr lang="en-US" dirty="0"/>
          </a:p>
          <a:p>
            <a:r>
              <a:rPr lang="en-US" dirty="0"/>
              <a:t>If needed you can place a sub title in the press release font size and non bold, below the title. </a:t>
            </a:r>
          </a:p>
          <a:p>
            <a:endParaRPr lang="en-US" dirty="0"/>
          </a:p>
        </p:txBody>
      </p:sp>
      <p:sp>
        <p:nvSpPr>
          <p:cNvPr id="4" name="Slide Number Placeholder 3"/>
          <p:cNvSpPr>
            <a:spLocks noGrp="1"/>
          </p:cNvSpPr>
          <p:nvPr>
            <p:ph type="sldNum" sz="quarter" idx="10"/>
          </p:nvPr>
        </p:nvSpPr>
        <p:spPr/>
        <p:txBody>
          <a:bodyPr/>
          <a:lstStyle/>
          <a:p>
            <a:fld id="{BC557779-6F8C-42A1-816B-E3BCCC380845}" type="slidenum">
              <a:rPr lang="en-US" smtClean="0"/>
              <a:t>11</a:t>
            </a:fld>
            <a:endParaRPr lang="en-US"/>
          </a:p>
        </p:txBody>
      </p:sp>
    </p:spTree>
    <p:extLst>
      <p:ext uri="{BB962C8B-B14F-4D97-AF65-F5344CB8AC3E}">
        <p14:creationId xmlns:p14="http://schemas.microsoft.com/office/powerpoint/2010/main" val="256942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 Critical Review of Your Press Release: </a:t>
            </a:r>
            <a:r>
              <a:rPr lang="en-US" dirty="0"/>
              <a:t>Review/double check all facts and the information. Ask yourself the following questions: </a:t>
            </a:r>
          </a:p>
          <a:p>
            <a:r>
              <a:rPr lang="en-US" b="1" dirty="0"/>
              <a:t> </a:t>
            </a:r>
            <a:r>
              <a:rPr lang="en-US" b="1" dirty="0" smtClean="0">
                <a:solidFill>
                  <a:srgbClr val="F0930A"/>
                </a:solidFill>
              </a:rPr>
              <a:t>Read off slide (click one at a time)</a:t>
            </a:r>
          </a:p>
        </p:txBody>
      </p:sp>
      <p:sp>
        <p:nvSpPr>
          <p:cNvPr id="4" name="Slide Number Placeholder 3"/>
          <p:cNvSpPr>
            <a:spLocks noGrp="1"/>
          </p:cNvSpPr>
          <p:nvPr>
            <p:ph type="sldNum" sz="quarter" idx="10"/>
          </p:nvPr>
        </p:nvSpPr>
        <p:spPr/>
        <p:txBody>
          <a:bodyPr/>
          <a:lstStyle/>
          <a:p>
            <a:fld id="{BC557779-6F8C-42A1-816B-E3BCCC380845}" type="slidenum">
              <a:rPr lang="en-US" smtClean="0"/>
              <a:t>12</a:t>
            </a:fld>
            <a:endParaRPr lang="en-US"/>
          </a:p>
        </p:txBody>
      </p:sp>
    </p:spTree>
    <p:extLst>
      <p:ext uri="{BB962C8B-B14F-4D97-AF65-F5344CB8AC3E}">
        <p14:creationId xmlns:p14="http://schemas.microsoft.com/office/powerpoint/2010/main" val="3636360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r>
              <a:rPr lang="en-US" dirty="0" smtClean="0"/>
              <a:t>The information I just reviewed is on the back of your press release handout. </a:t>
            </a:r>
          </a:p>
          <a:p>
            <a:endParaRPr lang="en-US" dirty="0"/>
          </a:p>
        </p:txBody>
      </p:sp>
      <p:sp>
        <p:nvSpPr>
          <p:cNvPr id="4" name="Slide Number Placeholder 3"/>
          <p:cNvSpPr>
            <a:spLocks noGrp="1"/>
          </p:cNvSpPr>
          <p:nvPr>
            <p:ph type="sldNum" sz="quarter" idx="10"/>
          </p:nvPr>
        </p:nvSpPr>
        <p:spPr/>
        <p:txBody>
          <a:bodyPr/>
          <a:lstStyle/>
          <a:p>
            <a:fld id="{BC557779-6F8C-42A1-816B-E3BCCC380845}" type="slidenum">
              <a:rPr lang="en-US" smtClean="0"/>
              <a:t>13</a:t>
            </a:fld>
            <a:endParaRPr lang="en-US"/>
          </a:p>
        </p:txBody>
      </p:sp>
    </p:spTree>
    <p:extLst>
      <p:ext uri="{BB962C8B-B14F-4D97-AF65-F5344CB8AC3E}">
        <p14:creationId xmlns:p14="http://schemas.microsoft.com/office/powerpoint/2010/main" val="3318241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from Slide – You will have about 10 minutes. (if time permits let some read theirs)</a:t>
            </a:r>
            <a:endParaRPr lang="en-US" b="1" dirty="0"/>
          </a:p>
        </p:txBody>
      </p:sp>
      <p:sp>
        <p:nvSpPr>
          <p:cNvPr id="4" name="Slide Number Placeholder 3"/>
          <p:cNvSpPr>
            <a:spLocks noGrp="1"/>
          </p:cNvSpPr>
          <p:nvPr>
            <p:ph type="sldNum" sz="quarter" idx="10"/>
          </p:nvPr>
        </p:nvSpPr>
        <p:spPr/>
        <p:txBody>
          <a:bodyPr/>
          <a:lstStyle/>
          <a:p>
            <a:fld id="{BC557779-6F8C-42A1-816B-E3BCCC380845}" type="slidenum">
              <a:rPr lang="en-US" smtClean="0"/>
              <a:t>14</a:t>
            </a:fld>
            <a:endParaRPr lang="en-US"/>
          </a:p>
        </p:txBody>
      </p:sp>
    </p:spTree>
    <p:extLst>
      <p:ext uri="{BB962C8B-B14F-4D97-AF65-F5344CB8AC3E}">
        <p14:creationId xmlns:p14="http://schemas.microsoft.com/office/powerpoint/2010/main" val="2866320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C557779-6F8C-42A1-816B-E3BCCC380845}" type="slidenum">
              <a:rPr lang="en-US" smtClean="0"/>
              <a:t>15</a:t>
            </a:fld>
            <a:endParaRPr lang="en-US"/>
          </a:p>
        </p:txBody>
      </p:sp>
    </p:spTree>
    <p:extLst>
      <p:ext uri="{BB962C8B-B14F-4D97-AF65-F5344CB8AC3E}">
        <p14:creationId xmlns:p14="http://schemas.microsoft.com/office/powerpoint/2010/main" val="50525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speaking, a press release is as short as possible –one-half to one page is excellent, two pages too wordy and three pages excessive regardless of how complex the topic.</a:t>
            </a:r>
          </a:p>
          <a:p>
            <a:r>
              <a:rPr lang="en-US" dirty="0"/>
              <a:t> </a:t>
            </a:r>
          </a:p>
          <a:p>
            <a:r>
              <a:rPr lang="en-US" dirty="0"/>
              <a:t>The headline and your first sentence are the two most important parts of a press release. Make sure they are compelling enough to draw the editor or reporter in. Use active verbs in headlines, making them brief and to the point. </a:t>
            </a:r>
          </a:p>
          <a:p>
            <a:endParaRPr lang="en-US" dirty="0"/>
          </a:p>
        </p:txBody>
      </p:sp>
      <p:sp>
        <p:nvSpPr>
          <p:cNvPr id="4" name="Slide Number Placeholder 3"/>
          <p:cNvSpPr>
            <a:spLocks noGrp="1"/>
          </p:cNvSpPr>
          <p:nvPr>
            <p:ph type="sldNum" sz="quarter" idx="10"/>
          </p:nvPr>
        </p:nvSpPr>
        <p:spPr/>
        <p:txBody>
          <a:bodyPr/>
          <a:lstStyle/>
          <a:p>
            <a:fld id="{BC557779-6F8C-42A1-816B-E3BCCC380845}" type="slidenum">
              <a:rPr lang="en-US" smtClean="0"/>
              <a:t>3</a:t>
            </a:fld>
            <a:endParaRPr lang="en-US"/>
          </a:p>
        </p:txBody>
      </p:sp>
    </p:spTree>
    <p:extLst>
      <p:ext uri="{BB962C8B-B14F-4D97-AF65-F5344CB8AC3E}">
        <p14:creationId xmlns:p14="http://schemas.microsoft.com/office/powerpoint/2010/main" val="317308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Your press release should begin by using letter</a:t>
            </a:r>
            <a:r>
              <a:rPr lang="en-US" baseline="0" dirty="0" smtClean="0"/>
              <a:t>head. Letterhead provides the media with contact information that may not be on your press release.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557779-6F8C-42A1-816B-E3BCCC380845}" type="slidenum">
              <a:rPr lang="en-US" smtClean="0"/>
              <a:t>4</a:t>
            </a:fld>
            <a:endParaRPr lang="en-US"/>
          </a:p>
        </p:txBody>
      </p:sp>
    </p:spTree>
    <p:extLst>
      <p:ext uri="{BB962C8B-B14F-4D97-AF65-F5344CB8AC3E}">
        <p14:creationId xmlns:p14="http://schemas.microsoft.com/office/powerpoint/2010/main" val="128474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Number 2 is timing. The timing of the press release is very important; it must be relevant and recent news or information. If it is for immediate release, clearly indicate so by writing “FOR IMMEDIATE RELEASE" in caps on it to the left. </a:t>
            </a:r>
          </a:p>
          <a:p>
            <a:r>
              <a:rPr lang="en-US" dirty="0" smtClean="0"/>
              <a:t>If it is to be released later, clearly indicate the date you want the story released. Remember, the absence of a release date presumes immediate release. </a:t>
            </a:r>
          </a:p>
          <a:p>
            <a:endParaRPr lang="en-US" dirty="0" smtClean="0"/>
          </a:p>
          <a:p>
            <a:r>
              <a:rPr lang="en-US" dirty="0" smtClean="0"/>
              <a:t>3. Next</a:t>
            </a:r>
            <a:r>
              <a:rPr lang="en-US" baseline="0" dirty="0" smtClean="0"/>
              <a:t> line (aligned to the left) What is the Document? Press Release (in all Caps)</a:t>
            </a:r>
          </a:p>
          <a:p>
            <a:endParaRPr lang="en-US" baseline="0" dirty="0" smtClean="0"/>
          </a:p>
          <a:p>
            <a:r>
              <a:rPr lang="en-US" dirty="0" smtClean="0"/>
              <a:t/>
            </a:r>
            <a:br>
              <a:rPr lang="en-US" dirty="0" smtClean="0"/>
            </a:br>
            <a:r>
              <a:rPr lang="en-US" dirty="0" smtClean="0"/>
              <a:t>Who</a:t>
            </a:r>
            <a:r>
              <a:rPr lang="en-US" baseline="0" dirty="0" smtClean="0"/>
              <a:t> is the contact? – The </a:t>
            </a:r>
            <a:r>
              <a:rPr lang="en-US" dirty="0" smtClean="0"/>
              <a:t>Contact is </a:t>
            </a:r>
            <a:r>
              <a:rPr lang="en-US" baseline="0" dirty="0" smtClean="0"/>
              <a:t>the person who has written the release. It can be as simple as name, title, phone number and email. </a:t>
            </a:r>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BC557779-6F8C-42A1-816B-E3BCCC380845}" type="slidenum">
              <a:rPr lang="en-US" smtClean="0"/>
              <a:t>5</a:t>
            </a:fld>
            <a:endParaRPr lang="en-US"/>
          </a:p>
        </p:txBody>
      </p:sp>
    </p:spTree>
    <p:extLst>
      <p:ext uri="{BB962C8B-B14F-4D97-AF65-F5344CB8AC3E}">
        <p14:creationId xmlns:p14="http://schemas.microsoft.com/office/powerpoint/2010/main" val="880198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you are ready to start working on the press Release Body or Copy: You may be asking “What about the Title?” We will come back to the title. </a:t>
            </a:r>
          </a:p>
          <a:p>
            <a:endParaRPr lang="en-US" b="1" dirty="0"/>
          </a:p>
          <a:p>
            <a:r>
              <a:rPr lang="en-US" b="1" dirty="0"/>
              <a:t>CLICK</a:t>
            </a:r>
          </a:p>
          <a:p>
            <a:r>
              <a:rPr lang="en-US" dirty="0"/>
              <a:t> First rule of thumb is always write a press release in the third person. Don’t use, “we”, “us”, “our”, “I”, </a:t>
            </a:r>
          </a:p>
          <a:p>
            <a:r>
              <a:rPr lang="en-US" dirty="0"/>
              <a:t> </a:t>
            </a:r>
          </a:p>
          <a:p>
            <a:r>
              <a:rPr lang="en-US" dirty="0"/>
              <a:t> Start with the city and state in which the press release is originated. </a:t>
            </a:r>
          </a:p>
          <a:p>
            <a:r>
              <a:rPr lang="en-US" dirty="0" smtClean="0"/>
              <a:t>The press release body should be written in a manner that informs people and does not try to sell them something. A very easy way to start off is by summarizing the entire release. The first two paragraphs should answer the questions, "who?", "what?", "when", "where", "why", and how can one attend and "how much?". </a:t>
            </a:r>
          </a:p>
          <a:p>
            <a:endParaRPr lang="en-US" dirty="0" smtClean="0"/>
          </a:p>
          <a:p>
            <a:r>
              <a:rPr lang="en-US" b="1" dirty="0" smtClean="0"/>
              <a:t>CLICK ONCE</a:t>
            </a:r>
          </a:p>
          <a:p>
            <a:endParaRPr lang="en-US" dirty="0" smtClean="0"/>
          </a:p>
          <a:p>
            <a:r>
              <a:rPr lang="en-US" dirty="0" smtClean="0"/>
              <a:t>So, let’s look this</a:t>
            </a:r>
            <a:r>
              <a:rPr lang="en-US" baseline="0" dirty="0" smtClean="0"/>
              <a:t> body and see if it answers the 5 W’s and 2 H’s.</a:t>
            </a:r>
            <a:r>
              <a:rPr lang="en-US" dirty="0" smtClean="0"/>
              <a:t> </a:t>
            </a:r>
            <a:r>
              <a:rPr lang="en-US" b="1" dirty="0" smtClean="0"/>
              <a:t>Ask</a:t>
            </a:r>
            <a:r>
              <a:rPr lang="en-US" b="1" baseline="0" dirty="0" smtClean="0"/>
              <a:t> Various Staff to show me each of these. </a:t>
            </a:r>
            <a:endParaRPr lang="en-US" b="1" dirty="0" smtClean="0"/>
          </a:p>
          <a:p>
            <a:endParaRPr lang="en-US" dirty="0" smtClean="0"/>
          </a:p>
          <a:p>
            <a:endParaRPr lang="en-US" b="1" dirty="0" smtClean="0"/>
          </a:p>
          <a:p>
            <a:r>
              <a:rPr lang="en-US" dirty="0" smtClean="0"/>
              <a:t>The next paragraph gives more details</a:t>
            </a:r>
            <a:r>
              <a:rPr lang="en-US" baseline="0" dirty="0" smtClean="0"/>
              <a:t> of what people can expect at the event. *</a:t>
            </a:r>
            <a:r>
              <a:rPr lang="en-US" dirty="0" smtClean="0"/>
              <a:t>Be sure to include quotes from people involved in the story. Quoting a person by name helps readers understand and remember the information more clearly. </a:t>
            </a:r>
          </a:p>
          <a:p>
            <a:endParaRPr lang="en-US" dirty="0" smtClean="0"/>
          </a:p>
          <a:p>
            <a:r>
              <a:rPr lang="en-US" dirty="0" smtClean="0"/>
              <a:t>Keep the total length of the body under 500 words, but at least 100.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C557779-6F8C-42A1-816B-E3BCCC380845}" type="slidenum">
              <a:rPr lang="en-US" smtClean="0"/>
              <a:t>6</a:t>
            </a:fld>
            <a:endParaRPr lang="en-US"/>
          </a:p>
        </p:txBody>
      </p:sp>
    </p:spTree>
    <p:extLst>
      <p:ext uri="{BB962C8B-B14F-4D97-AF65-F5344CB8AC3E}">
        <p14:creationId xmlns:p14="http://schemas.microsoft.com/office/powerpoint/2010/main" val="185864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0230" lvl="1" defTabSz="940460">
              <a:defRPr/>
            </a:pPr>
            <a:r>
              <a:rPr lang="en-US" dirty="0" smtClean="0"/>
              <a:t>The press releaser boilerplate or “boiler” is the about us section of the press release. It is a paragraph or two that describes the company and it’s products or in our case, Senior Services. </a:t>
            </a:r>
          </a:p>
          <a:p>
            <a:pPr marL="470230" lvl="1" defTabSz="940460">
              <a:defRPr/>
            </a:pPr>
            <a:endParaRPr lang="en-US" b="1" dirty="0" smtClean="0">
              <a:effectLst/>
            </a:endParaRPr>
          </a:p>
          <a:p>
            <a:pPr marL="470230" lvl="1" defTabSz="940460">
              <a:defRPr/>
            </a:pPr>
            <a:r>
              <a:rPr lang="en-US" b="1" dirty="0" smtClean="0">
                <a:effectLst/>
              </a:rPr>
              <a:t>Boilerplate</a:t>
            </a:r>
            <a:r>
              <a:rPr lang="en-US" dirty="0" smtClean="0">
                <a:effectLst/>
              </a:rPr>
              <a:t> text can be reused over and over without any change. </a:t>
            </a:r>
          </a:p>
          <a:p>
            <a:pPr lvl="1"/>
            <a:endParaRPr lang="en-US" dirty="0"/>
          </a:p>
        </p:txBody>
      </p:sp>
      <p:sp>
        <p:nvSpPr>
          <p:cNvPr id="4" name="Slide Number Placeholder 3"/>
          <p:cNvSpPr>
            <a:spLocks noGrp="1"/>
          </p:cNvSpPr>
          <p:nvPr>
            <p:ph type="sldNum" sz="quarter" idx="10"/>
          </p:nvPr>
        </p:nvSpPr>
        <p:spPr/>
        <p:txBody>
          <a:bodyPr/>
          <a:lstStyle/>
          <a:p>
            <a:fld id="{BC557779-6F8C-42A1-816B-E3BCCC380845}" type="slidenum">
              <a:rPr lang="en-US" smtClean="0"/>
              <a:t>7</a:t>
            </a:fld>
            <a:endParaRPr lang="en-US"/>
          </a:p>
        </p:txBody>
      </p:sp>
    </p:spTree>
    <p:extLst>
      <p:ext uri="{BB962C8B-B14F-4D97-AF65-F5344CB8AC3E}">
        <p14:creationId xmlns:p14="http://schemas.microsoft.com/office/powerpoint/2010/main" val="260880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close of the press release is the second paragraph of the boilerplate, letting readers know how they can obtain more information about the event</a:t>
            </a:r>
            <a:r>
              <a:rPr lang="en-US" baseline="0" dirty="0" smtClean="0"/>
              <a:t> or the agency.</a:t>
            </a:r>
            <a:endParaRPr lang="en-US" dirty="0"/>
          </a:p>
        </p:txBody>
      </p:sp>
      <p:sp>
        <p:nvSpPr>
          <p:cNvPr id="4" name="Slide Number Placeholder 3"/>
          <p:cNvSpPr>
            <a:spLocks noGrp="1"/>
          </p:cNvSpPr>
          <p:nvPr>
            <p:ph type="sldNum" sz="quarter" idx="10"/>
          </p:nvPr>
        </p:nvSpPr>
        <p:spPr/>
        <p:txBody>
          <a:bodyPr/>
          <a:lstStyle/>
          <a:p>
            <a:fld id="{BC557779-6F8C-42A1-816B-E3BCCC380845}" type="slidenum">
              <a:rPr lang="en-US" smtClean="0"/>
              <a:t>8</a:t>
            </a:fld>
            <a:endParaRPr lang="en-US"/>
          </a:p>
        </p:txBody>
      </p:sp>
    </p:spTree>
    <p:extLst>
      <p:ext uri="{BB962C8B-B14F-4D97-AF65-F5344CB8AC3E}">
        <p14:creationId xmlns:p14="http://schemas.microsoft.com/office/powerpoint/2010/main" val="284768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 Signal the end of the press release with three # (hash) symbols, centered directly underneath the last line of the release</a:t>
            </a:r>
            <a:r>
              <a:rPr lang="en-US" dirty="0"/>
              <a:t>. </a:t>
            </a:r>
          </a:p>
        </p:txBody>
      </p:sp>
      <p:sp>
        <p:nvSpPr>
          <p:cNvPr id="4" name="Slide Number Placeholder 3"/>
          <p:cNvSpPr>
            <a:spLocks noGrp="1"/>
          </p:cNvSpPr>
          <p:nvPr>
            <p:ph type="sldNum" sz="quarter" idx="10"/>
          </p:nvPr>
        </p:nvSpPr>
        <p:spPr/>
        <p:txBody>
          <a:bodyPr/>
          <a:lstStyle/>
          <a:p>
            <a:fld id="{BC557779-6F8C-42A1-816B-E3BCCC380845}" type="slidenum">
              <a:rPr lang="en-US" smtClean="0"/>
              <a:t>9</a:t>
            </a:fld>
            <a:endParaRPr lang="en-US"/>
          </a:p>
        </p:txBody>
      </p:sp>
    </p:spTree>
    <p:extLst>
      <p:ext uri="{BB962C8B-B14F-4D97-AF65-F5344CB8AC3E}">
        <p14:creationId xmlns:p14="http://schemas.microsoft.com/office/powerpoint/2010/main" val="58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you can let the press know the contact for additional information on the event or to set up an interview.  This is your note to the press.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C557779-6F8C-42A1-816B-E3BCCC380845}" type="slidenum">
              <a:rPr lang="en-US" smtClean="0"/>
              <a:t>10</a:t>
            </a:fld>
            <a:endParaRPr lang="en-US"/>
          </a:p>
        </p:txBody>
      </p:sp>
    </p:spTree>
    <p:extLst>
      <p:ext uri="{BB962C8B-B14F-4D97-AF65-F5344CB8AC3E}">
        <p14:creationId xmlns:p14="http://schemas.microsoft.com/office/powerpoint/2010/main" val="182555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07AFF5-4FED-4784-BC44-2E28C95EC2B0}"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C7B15-E347-4CAB-8C17-E7C60E7A09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07AFF5-4FED-4784-BC44-2E28C95EC2B0}"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C7B15-E347-4CAB-8C17-E7C60E7A09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07AFF5-4FED-4784-BC44-2E28C95EC2B0}"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C7B15-E347-4CAB-8C17-E7C60E7A09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7AFF5-4FED-4784-BC44-2E28C95EC2B0}"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C7B15-E347-4CAB-8C17-E7C60E7A09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007AFF5-4FED-4784-BC44-2E28C95EC2B0}" type="datetimeFigureOut">
              <a:rPr lang="en-US" smtClean="0"/>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C7B15-E347-4CAB-8C17-E7C60E7A09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07AFF5-4FED-4784-BC44-2E28C95EC2B0}"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C7B15-E347-4CAB-8C17-E7C60E7A09D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07AFF5-4FED-4784-BC44-2E28C95EC2B0}" type="datetimeFigureOut">
              <a:rPr lang="en-US" smtClean="0"/>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8C7B15-E347-4CAB-8C17-E7C60E7A09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07AFF5-4FED-4784-BC44-2E28C95EC2B0}" type="datetimeFigureOut">
              <a:rPr lang="en-US" smtClean="0"/>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8C7B15-E347-4CAB-8C17-E7C60E7A09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7AFF5-4FED-4784-BC44-2E28C95EC2B0}" type="datetimeFigureOut">
              <a:rPr lang="en-US" smtClean="0"/>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8C7B15-E347-4CAB-8C17-E7C60E7A09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2007AFF5-4FED-4784-BC44-2E28C95EC2B0}" type="datetimeFigureOut">
              <a:rPr lang="en-US" smtClean="0"/>
              <a:t>3/24/2017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78C7B15-E347-4CAB-8C17-E7C60E7A09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7AFF5-4FED-4784-BC44-2E28C95EC2B0}" type="datetimeFigureOut">
              <a:rPr lang="en-US" smtClean="0"/>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C7B15-E347-4CAB-8C17-E7C60E7A09D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007AFF5-4FED-4784-BC44-2E28C95EC2B0}" type="datetimeFigureOut">
              <a:rPr lang="en-US" smtClean="0"/>
              <a:t>3/24/2017</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78C7B15-E347-4CAB-8C17-E7C60E7A09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Write a Press Release</a:t>
            </a:r>
            <a:endParaRPr lang="en-US" dirty="0"/>
          </a:p>
        </p:txBody>
      </p:sp>
      <p:sp>
        <p:nvSpPr>
          <p:cNvPr id="3" name="Subtitle 2"/>
          <p:cNvSpPr>
            <a:spLocks noGrp="1"/>
          </p:cNvSpPr>
          <p:nvPr>
            <p:ph type="subTitle" idx="1"/>
          </p:nvPr>
        </p:nvSpPr>
        <p:spPr/>
        <p:txBody>
          <a:bodyPr/>
          <a:lstStyle/>
          <a:p>
            <a:r>
              <a:rPr lang="en-US" b="1" dirty="0" smtClean="0">
                <a:solidFill>
                  <a:srgbClr val="FF0000"/>
                </a:solidFill>
              </a:rPr>
              <a:t>Insert your agency name here</a:t>
            </a:r>
            <a:endParaRPr lang="en-US" b="1" dirty="0">
              <a:solidFill>
                <a:srgbClr val="FF0000"/>
              </a:solidFill>
            </a:endParaRPr>
          </a:p>
        </p:txBody>
      </p:sp>
    </p:spTree>
    <p:extLst>
      <p:ext uri="{BB962C8B-B14F-4D97-AF65-F5344CB8AC3E}">
        <p14:creationId xmlns:p14="http://schemas.microsoft.com/office/powerpoint/2010/main" val="193751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 for the press</a:t>
            </a:r>
            <a:endParaRPr lang="en-US" dirty="0"/>
          </a:p>
        </p:txBody>
      </p:sp>
      <p:sp>
        <p:nvSpPr>
          <p:cNvPr id="3" name="Content Placeholder 2"/>
          <p:cNvSpPr>
            <a:spLocks noGrp="1"/>
          </p:cNvSpPr>
          <p:nvPr>
            <p:ph idx="1"/>
          </p:nvPr>
        </p:nvSpPr>
        <p:spPr/>
        <p:txBody>
          <a:bodyPr/>
          <a:lstStyle/>
          <a:p>
            <a:pPr indent="0"/>
            <a:r>
              <a:rPr lang="en-US" dirty="0" smtClean="0"/>
              <a:t>If you would like more information about this press release or to schedule an interview with Rodney Queen, please contact Thessia Everhart-Roberts at 336.242.2290 or email thessia.everhart@davidsoncountync.gov</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0"/>
            <a:ext cx="24479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rot="21280250">
            <a:off x="5638798" y="2450358"/>
            <a:ext cx="1980029" cy="1754326"/>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Press </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Note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Oval 6"/>
          <p:cNvSpPr/>
          <p:nvPr/>
        </p:nvSpPr>
        <p:spPr>
          <a:xfrm>
            <a:off x="762000" y="914400"/>
            <a:ext cx="381000" cy="381000"/>
          </a:xfrm>
          <a:prstGeom prst="ellipse">
            <a:avLst/>
          </a:prstGeom>
          <a:solidFill>
            <a:srgbClr val="F0930A"/>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Rectangle 7"/>
          <p:cNvSpPr/>
          <p:nvPr/>
        </p:nvSpPr>
        <p:spPr>
          <a:xfrm>
            <a:off x="838200" y="838200"/>
            <a:ext cx="218913" cy="461665"/>
          </a:xfrm>
          <a:prstGeom prst="rect">
            <a:avLst/>
          </a:prstGeom>
          <a:noFill/>
        </p:spPr>
        <p:txBody>
          <a:bodyPr wrap="squar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792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80">
                                          <p:stCondLst>
                                            <p:cond delay="0"/>
                                          </p:stCondLst>
                                        </p:cTn>
                                        <p:tgtEl>
                                          <p:spTgt spid="3">
                                            <p:txEl>
                                              <p:pRg st="0" end="0"/>
                                            </p:txEl>
                                          </p:spTgt>
                                        </p:tgtEl>
                                      </p:cBhvr>
                                    </p:animEffect>
                                    <p:anim calcmode="lin" valueType="num">
                                      <p:cBhvr>
                                        <p:cTn id="19"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0" end="0"/>
                                            </p:txEl>
                                          </p:spTgt>
                                        </p:tgtEl>
                                      </p:cBhvr>
                                      <p:to x="100000" y="60000"/>
                                    </p:animScale>
                                    <p:animScale>
                                      <p:cBhvr>
                                        <p:cTn id="25" dur="166" decel="50000">
                                          <p:stCondLst>
                                            <p:cond delay="676"/>
                                          </p:stCondLst>
                                        </p:cTn>
                                        <p:tgtEl>
                                          <p:spTgt spid="3">
                                            <p:txEl>
                                              <p:pRg st="0" end="0"/>
                                            </p:txEl>
                                          </p:spTgt>
                                        </p:tgtEl>
                                      </p:cBhvr>
                                      <p:to x="100000" y="100000"/>
                                    </p:animScale>
                                    <p:animScale>
                                      <p:cBhvr>
                                        <p:cTn id="26" dur="26">
                                          <p:stCondLst>
                                            <p:cond delay="1312"/>
                                          </p:stCondLst>
                                        </p:cTn>
                                        <p:tgtEl>
                                          <p:spTgt spid="3">
                                            <p:txEl>
                                              <p:pRg st="0" end="0"/>
                                            </p:txEl>
                                          </p:spTgt>
                                        </p:tgtEl>
                                      </p:cBhvr>
                                      <p:to x="100000" y="80000"/>
                                    </p:animScale>
                                    <p:animScale>
                                      <p:cBhvr>
                                        <p:cTn id="27" dur="166" decel="50000">
                                          <p:stCondLst>
                                            <p:cond delay="1338"/>
                                          </p:stCondLst>
                                        </p:cTn>
                                        <p:tgtEl>
                                          <p:spTgt spid="3">
                                            <p:txEl>
                                              <p:pRg st="0" end="0"/>
                                            </p:txEl>
                                          </p:spTgt>
                                        </p:tgtEl>
                                      </p:cBhvr>
                                      <p:to x="100000" y="100000"/>
                                    </p:animScale>
                                    <p:animScale>
                                      <p:cBhvr>
                                        <p:cTn id="28" dur="26">
                                          <p:stCondLst>
                                            <p:cond delay="1642"/>
                                          </p:stCondLst>
                                        </p:cTn>
                                        <p:tgtEl>
                                          <p:spTgt spid="3">
                                            <p:txEl>
                                              <p:pRg st="0" end="0"/>
                                            </p:txEl>
                                          </p:spTgt>
                                        </p:tgtEl>
                                      </p:cBhvr>
                                      <p:to x="100000" y="90000"/>
                                    </p:animScale>
                                    <p:animScale>
                                      <p:cBhvr>
                                        <p:cTn id="29" dur="166" decel="50000">
                                          <p:stCondLst>
                                            <p:cond delay="1668"/>
                                          </p:stCondLst>
                                        </p:cTn>
                                        <p:tgtEl>
                                          <p:spTgt spid="3">
                                            <p:txEl>
                                              <p:pRg st="0" end="0"/>
                                            </p:txEl>
                                          </p:spTgt>
                                        </p:tgtEl>
                                      </p:cBhvr>
                                      <p:to x="100000" y="100000"/>
                                    </p:animScale>
                                    <p:animScale>
                                      <p:cBhvr>
                                        <p:cTn id="30" dur="26">
                                          <p:stCondLst>
                                            <p:cond delay="1808"/>
                                          </p:stCondLst>
                                        </p:cTn>
                                        <p:tgtEl>
                                          <p:spTgt spid="3">
                                            <p:txEl>
                                              <p:pRg st="0" end="0"/>
                                            </p:txEl>
                                          </p:spTgt>
                                        </p:tgtEl>
                                      </p:cBhvr>
                                      <p:to x="100000" y="95000"/>
                                    </p:animScale>
                                    <p:animScale>
                                      <p:cBhvr>
                                        <p:cTn id="31"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Write Your Headline Last </a:t>
            </a:r>
            <a:r>
              <a:rPr lang="en-US" dirty="0"/>
              <a:t/>
            </a:r>
            <a:br>
              <a:rPr lang="en-US" dirty="0"/>
            </a:br>
            <a:endParaRPr lang="en-US" dirty="0"/>
          </a:p>
        </p:txBody>
      </p:sp>
      <p:sp>
        <p:nvSpPr>
          <p:cNvPr id="4" name="Oval 3"/>
          <p:cNvSpPr/>
          <p:nvPr/>
        </p:nvSpPr>
        <p:spPr>
          <a:xfrm>
            <a:off x="762000" y="914400"/>
            <a:ext cx="381000" cy="381000"/>
          </a:xfrm>
          <a:prstGeom prst="ellipse">
            <a:avLst/>
          </a:prstGeom>
          <a:solidFill>
            <a:srgbClr val="F0930A"/>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Rectangle 4"/>
          <p:cNvSpPr/>
          <p:nvPr/>
        </p:nvSpPr>
        <p:spPr>
          <a:xfrm>
            <a:off x="847887" y="838200"/>
            <a:ext cx="218913" cy="461665"/>
          </a:xfrm>
          <a:prstGeom prst="rect">
            <a:avLst/>
          </a:prstGeom>
          <a:noFill/>
        </p:spPr>
        <p:txBody>
          <a:bodyPr wrap="squar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1066800" y="990600"/>
            <a:ext cx="7315200" cy="769441"/>
          </a:xfrm>
          <a:prstGeom prst="rect">
            <a:avLst/>
          </a:prstGeom>
          <a:noFill/>
        </p:spPr>
        <p:txBody>
          <a:bodyPr wrap="square" rtlCol="0">
            <a:spAutoFit/>
          </a:bodyPr>
          <a:lstStyle/>
          <a:p>
            <a:pPr algn="ctr"/>
            <a:r>
              <a:rPr lang="en-US" sz="2400" b="1" dirty="0" smtClean="0"/>
              <a:t>Food and fun abound at senior center fundraiser</a:t>
            </a:r>
          </a:p>
          <a:p>
            <a:pPr algn="ctr"/>
            <a:r>
              <a:rPr lang="en-US" sz="2000" dirty="0" smtClean="0">
                <a:solidFill>
                  <a:srgbClr val="FF0000"/>
                </a:solidFill>
              </a:rPr>
              <a:t>This is where you would place a sub-title if needed</a:t>
            </a:r>
            <a:endParaRPr lang="en-US" sz="2000" dirty="0">
              <a:solidFill>
                <a:srgbClr val="FF0000"/>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599" y="2362200"/>
            <a:ext cx="3261677" cy="213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4341" y="2579550"/>
            <a:ext cx="3341522" cy="219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rot="4814320">
            <a:off x="1438207" y="2402540"/>
            <a:ext cx="478047" cy="1031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p:cNvSpPr txBox="1"/>
          <p:nvPr/>
        </p:nvSpPr>
        <p:spPr>
          <a:xfrm>
            <a:off x="1371600" y="1981200"/>
            <a:ext cx="609600" cy="307777"/>
          </a:xfrm>
          <a:prstGeom prst="rect">
            <a:avLst/>
          </a:prstGeom>
          <a:noFill/>
        </p:spPr>
        <p:txBody>
          <a:bodyPr wrap="square" rtlCol="0">
            <a:spAutoFit/>
          </a:bodyPr>
          <a:lstStyle/>
          <a:p>
            <a:r>
              <a:rPr lang="en-US" sz="1400" dirty="0" smtClean="0"/>
              <a:t>Title</a:t>
            </a:r>
            <a:endParaRPr lang="en-US" sz="1400" dirty="0"/>
          </a:p>
        </p:txBody>
      </p:sp>
      <p:sp>
        <p:nvSpPr>
          <p:cNvPr id="11" name="Down Arrow 10"/>
          <p:cNvSpPr/>
          <p:nvPr/>
        </p:nvSpPr>
        <p:spPr>
          <a:xfrm rot="1130510">
            <a:off x="3911952" y="2284703"/>
            <a:ext cx="100897" cy="76756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TextBox 15"/>
          <p:cNvSpPr txBox="1"/>
          <p:nvPr/>
        </p:nvSpPr>
        <p:spPr>
          <a:xfrm>
            <a:off x="3657600" y="2054423"/>
            <a:ext cx="914400" cy="307777"/>
          </a:xfrm>
          <a:prstGeom prst="rect">
            <a:avLst/>
          </a:prstGeom>
          <a:noFill/>
        </p:spPr>
        <p:txBody>
          <a:bodyPr wrap="square" rtlCol="0">
            <a:spAutoFit/>
          </a:bodyPr>
          <a:lstStyle/>
          <a:p>
            <a:r>
              <a:rPr lang="en-US" sz="1400" dirty="0" smtClean="0"/>
              <a:t>Sub-title</a:t>
            </a:r>
            <a:endParaRPr lang="en-US" sz="1400" dirty="0"/>
          </a:p>
        </p:txBody>
      </p:sp>
    </p:spTree>
    <p:extLst>
      <p:ext uri="{BB962C8B-B14F-4D97-AF65-F5344CB8AC3E}">
        <p14:creationId xmlns:p14="http://schemas.microsoft.com/office/powerpoint/2010/main" val="387612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nodeType="withEffect">
                                  <p:stCondLst>
                                    <p:cond delay="0"/>
                                  </p:stCondLst>
                                  <p:childTnLst>
                                    <p:set>
                                      <p:cBhvr>
                                        <p:cTn id="33" dur="1" fill="hold">
                                          <p:stCondLst>
                                            <p:cond delay="0"/>
                                          </p:stCondLst>
                                        </p:cTn>
                                        <p:tgtEl>
                                          <p:spTgt spid="5123"/>
                                        </p:tgtEl>
                                        <p:attrNameLst>
                                          <p:attrName>style.visibility</p:attrName>
                                        </p:attrNameLst>
                                      </p:cBhvr>
                                      <p:to>
                                        <p:strVal val="visible"/>
                                      </p:to>
                                    </p:set>
                                    <p:anim calcmode="lin" valueType="num">
                                      <p:cBhvr>
                                        <p:cTn id="34" dur="500" fill="hold"/>
                                        <p:tgtEl>
                                          <p:spTgt spid="5123"/>
                                        </p:tgtEl>
                                        <p:attrNameLst>
                                          <p:attrName>ppt_w</p:attrName>
                                        </p:attrNameLst>
                                      </p:cBhvr>
                                      <p:tavLst>
                                        <p:tav tm="0">
                                          <p:val>
                                            <p:fltVal val="0"/>
                                          </p:val>
                                        </p:tav>
                                        <p:tav tm="100000">
                                          <p:val>
                                            <p:strVal val="#ppt_w"/>
                                          </p:val>
                                        </p:tav>
                                      </p:tavLst>
                                    </p:anim>
                                    <p:anim calcmode="lin" valueType="num">
                                      <p:cBhvr>
                                        <p:cTn id="35" dur="500" fill="hold"/>
                                        <p:tgtEl>
                                          <p:spTgt spid="5123"/>
                                        </p:tgtEl>
                                        <p:attrNameLst>
                                          <p:attrName>ppt_h</p:attrName>
                                        </p:attrNameLst>
                                      </p:cBhvr>
                                      <p:tavLst>
                                        <p:tav tm="0">
                                          <p:val>
                                            <p:fltVal val="0"/>
                                          </p:val>
                                        </p:tav>
                                        <p:tav tm="100000">
                                          <p:val>
                                            <p:strVal val="#ppt_h"/>
                                          </p:val>
                                        </p:tav>
                                      </p:tavLst>
                                    </p:anim>
                                    <p:animEffect transition="in" filter="fade">
                                      <p:cBhvr>
                                        <p:cTn id="36" dur="500"/>
                                        <p:tgtEl>
                                          <p:spTgt spid="512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16" fill="hold" nodeType="withEffect">
                                  <p:stCondLst>
                                    <p:cond delay="0"/>
                                  </p:stCondLst>
                                  <p:childTnLst>
                                    <p:set>
                                      <p:cBhvr>
                                        <p:cTn id="43" dur="1" fill="hold">
                                          <p:stCondLst>
                                            <p:cond delay="0"/>
                                          </p:stCondLst>
                                        </p:cTn>
                                        <p:tgtEl>
                                          <p:spTgt spid="5122"/>
                                        </p:tgtEl>
                                        <p:attrNameLst>
                                          <p:attrName>style.visibility</p:attrName>
                                        </p:attrNameLst>
                                      </p:cBhvr>
                                      <p:to>
                                        <p:strVal val="visible"/>
                                      </p:to>
                                    </p:set>
                                    <p:anim calcmode="lin" valueType="num">
                                      <p:cBhvr>
                                        <p:cTn id="44" dur="500" fill="hold"/>
                                        <p:tgtEl>
                                          <p:spTgt spid="5122"/>
                                        </p:tgtEl>
                                        <p:attrNameLst>
                                          <p:attrName>ppt_w</p:attrName>
                                        </p:attrNameLst>
                                      </p:cBhvr>
                                      <p:tavLst>
                                        <p:tav tm="0">
                                          <p:val>
                                            <p:fltVal val="0"/>
                                          </p:val>
                                        </p:tav>
                                        <p:tav tm="100000">
                                          <p:val>
                                            <p:strVal val="#ppt_w"/>
                                          </p:val>
                                        </p:tav>
                                      </p:tavLst>
                                    </p:anim>
                                    <p:anim calcmode="lin" valueType="num">
                                      <p:cBhvr>
                                        <p:cTn id="45" dur="500" fill="hold"/>
                                        <p:tgtEl>
                                          <p:spTgt spid="5122"/>
                                        </p:tgtEl>
                                        <p:attrNameLst>
                                          <p:attrName>ppt_h</p:attrName>
                                        </p:attrNameLst>
                                      </p:cBhvr>
                                      <p:tavLst>
                                        <p:tav tm="0">
                                          <p:val>
                                            <p:fltVal val="0"/>
                                          </p:val>
                                        </p:tav>
                                        <p:tav tm="100000">
                                          <p:val>
                                            <p:strVal val="#ppt_h"/>
                                          </p:val>
                                        </p:tav>
                                      </p:tavLst>
                                    </p:anim>
                                    <p:animEffect transition="in" filter="fade">
                                      <p:cBhvr>
                                        <p:cTn id="4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9" grpId="0" animBg="1"/>
      <p:bldP spid="10" grpId="0"/>
      <p:bldP spid="11"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 a Critical Review of Your Press Release: </a:t>
            </a:r>
            <a:endParaRPr lang="en-US" dirty="0"/>
          </a:p>
        </p:txBody>
      </p:sp>
      <p:sp>
        <p:nvSpPr>
          <p:cNvPr id="3" name="Content Placeholder 2"/>
          <p:cNvSpPr>
            <a:spLocks noGrp="1"/>
          </p:cNvSpPr>
          <p:nvPr>
            <p:ph idx="1"/>
          </p:nvPr>
        </p:nvSpPr>
        <p:spPr/>
        <p:txBody>
          <a:bodyPr>
            <a:normAutofit fontScale="85000" lnSpcReduction="20000"/>
          </a:bodyPr>
          <a:lstStyle/>
          <a:p>
            <a:r>
              <a:rPr lang="en-US" dirty="0">
                <a:solidFill>
                  <a:srgbClr val="00B0F0"/>
                </a:solidFill>
              </a:rPr>
              <a:t>Are the facts right? 	</a:t>
            </a:r>
          </a:p>
          <a:p>
            <a:pPr marL="285750" indent="-285750">
              <a:buFont typeface="Wingdings" pitchFamily="2" charset="2"/>
              <a:buChar char="q"/>
            </a:pPr>
            <a:r>
              <a:rPr lang="en-US" dirty="0" smtClean="0">
                <a:solidFill>
                  <a:srgbClr val="F0930A"/>
                </a:solidFill>
              </a:rPr>
              <a:t>Is your press release on company letterhead?</a:t>
            </a:r>
          </a:p>
          <a:p>
            <a:pPr marL="285750" indent="-285750">
              <a:buFont typeface="Wingdings" pitchFamily="2" charset="2"/>
              <a:buChar char="q"/>
            </a:pPr>
            <a:r>
              <a:rPr lang="en-US" dirty="0" smtClean="0">
                <a:solidFill>
                  <a:srgbClr val="00B0F0"/>
                </a:solidFill>
              </a:rPr>
              <a:t>Have </a:t>
            </a:r>
            <a:r>
              <a:rPr lang="en-US" dirty="0">
                <a:solidFill>
                  <a:srgbClr val="00B0F0"/>
                </a:solidFill>
              </a:rPr>
              <a:t>you done a spell-check? </a:t>
            </a:r>
          </a:p>
          <a:p>
            <a:pPr>
              <a:buFont typeface="Wingdings" pitchFamily="2" charset="2"/>
              <a:buChar char="q"/>
            </a:pPr>
            <a:r>
              <a:rPr lang="en-US" dirty="0" smtClean="0">
                <a:solidFill>
                  <a:srgbClr val="F0930A"/>
                </a:solidFill>
              </a:rPr>
              <a:t>Are </a:t>
            </a:r>
            <a:r>
              <a:rPr lang="en-US" dirty="0">
                <a:solidFill>
                  <a:srgbClr val="F0930A"/>
                </a:solidFill>
              </a:rPr>
              <a:t>the dates </a:t>
            </a:r>
            <a:r>
              <a:rPr lang="en-US" dirty="0" smtClean="0">
                <a:solidFill>
                  <a:srgbClr val="F0930A"/>
                </a:solidFill>
              </a:rPr>
              <a:t>/times/location correct</a:t>
            </a:r>
            <a:r>
              <a:rPr lang="en-US" dirty="0">
                <a:solidFill>
                  <a:srgbClr val="F0930A"/>
                </a:solidFill>
              </a:rPr>
              <a:t>? </a:t>
            </a:r>
          </a:p>
          <a:p>
            <a:pPr>
              <a:buFont typeface="Wingdings" pitchFamily="2" charset="2"/>
              <a:buChar char="q"/>
            </a:pPr>
            <a:r>
              <a:rPr lang="en-US" dirty="0" smtClean="0">
                <a:solidFill>
                  <a:srgbClr val="00B0F0"/>
                </a:solidFill>
              </a:rPr>
              <a:t>Are </a:t>
            </a:r>
            <a:r>
              <a:rPr lang="en-US" dirty="0">
                <a:solidFill>
                  <a:srgbClr val="00B0F0"/>
                </a:solidFill>
              </a:rPr>
              <a:t>names spelled correctly? </a:t>
            </a:r>
          </a:p>
          <a:p>
            <a:pPr>
              <a:buFont typeface="Wingdings" pitchFamily="2" charset="2"/>
              <a:buChar char="q"/>
            </a:pPr>
            <a:r>
              <a:rPr lang="en-US" dirty="0" smtClean="0">
                <a:solidFill>
                  <a:srgbClr val="F0930A"/>
                </a:solidFill>
              </a:rPr>
              <a:t>Is </a:t>
            </a:r>
            <a:r>
              <a:rPr lang="en-US" dirty="0">
                <a:solidFill>
                  <a:srgbClr val="F0930A"/>
                </a:solidFill>
              </a:rPr>
              <a:t>your headline a “grabber”? </a:t>
            </a:r>
          </a:p>
          <a:p>
            <a:pPr>
              <a:buFont typeface="Wingdings" pitchFamily="2" charset="2"/>
              <a:buChar char="q"/>
            </a:pPr>
            <a:r>
              <a:rPr lang="en-US" dirty="0" smtClean="0">
                <a:solidFill>
                  <a:srgbClr val="00B0F0"/>
                </a:solidFill>
              </a:rPr>
              <a:t>Did you answer the 5 W’s and 2 H’s?</a:t>
            </a:r>
            <a:endParaRPr lang="en-US" dirty="0">
              <a:solidFill>
                <a:srgbClr val="00B0F0"/>
              </a:solidFill>
            </a:endParaRPr>
          </a:p>
          <a:p>
            <a:pPr>
              <a:buFont typeface="Wingdings" pitchFamily="2" charset="2"/>
              <a:buChar char="q"/>
            </a:pPr>
            <a:r>
              <a:rPr lang="en-US" dirty="0" smtClean="0">
                <a:solidFill>
                  <a:srgbClr val="F0930A"/>
                </a:solidFill>
              </a:rPr>
              <a:t>Did you include a boilerplate? </a:t>
            </a:r>
          </a:p>
          <a:p>
            <a:pPr>
              <a:buFont typeface="Wingdings" pitchFamily="2" charset="2"/>
              <a:buChar char="q"/>
            </a:pPr>
            <a:r>
              <a:rPr lang="en-US" dirty="0" smtClean="0">
                <a:solidFill>
                  <a:srgbClr val="00B0F0"/>
                </a:solidFill>
              </a:rPr>
              <a:t>Signal </a:t>
            </a:r>
            <a:r>
              <a:rPr lang="en-US" dirty="0">
                <a:solidFill>
                  <a:srgbClr val="00B0F0"/>
                </a:solidFill>
              </a:rPr>
              <a:t>the end of the press release with three ### symbols, centered directly underneath the last line of the release (this is a journalistic standard). </a:t>
            </a:r>
            <a:endParaRPr lang="en-US" dirty="0" smtClean="0">
              <a:solidFill>
                <a:srgbClr val="00B0F0"/>
              </a:solidFill>
            </a:endParaRPr>
          </a:p>
          <a:p>
            <a:pPr>
              <a:buFont typeface="Wingdings" pitchFamily="2" charset="2"/>
              <a:buChar char="q"/>
            </a:pPr>
            <a:r>
              <a:rPr lang="en-US" dirty="0" smtClean="0">
                <a:solidFill>
                  <a:srgbClr val="F0930A"/>
                </a:solidFill>
              </a:rPr>
              <a:t>Did you note to press how they can obtain more info. or an interview?</a:t>
            </a:r>
          </a:p>
          <a:p>
            <a:pPr>
              <a:buFont typeface="Wingdings" pitchFamily="2" charset="2"/>
              <a:buChar char="q"/>
            </a:pPr>
            <a:r>
              <a:rPr lang="en-US" dirty="0" smtClean="0">
                <a:solidFill>
                  <a:srgbClr val="00B0F0"/>
                </a:solidFill>
              </a:rPr>
              <a:t>Is all contact info. included?</a:t>
            </a:r>
          </a:p>
          <a:p>
            <a:pPr>
              <a:buFont typeface="Wingdings" pitchFamily="2" charset="2"/>
              <a:buChar char="q"/>
            </a:pPr>
            <a:r>
              <a:rPr lang="en-US" dirty="0" smtClean="0">
                <a:solidFill>
                  <a:srgbClr val="F0930A"/>
                </a:solidFill>
              </a:rPr>
              <a:t>Did you state when you want it ran? </a:t>
            </a:r>
          </a:p>
          <a:p>
            <a:pPr marL="0" indent="0"/>
            <a:endParaRPr lang="en-US" dirty="0">
              <a:solidFill>
                <a:srgbClr val="F0930A"/>
              </a:solidFill>
            </a:endParaRPr>
          </a:p>
          <a:p>
            <a:endParaRPr lang="en-US" dirty="0"/>
          </a:p>
        </p:txBody>
      </p:sp>
    </p:spTree>
    <p:extLst>
      <p:ext uri="{BB962C8B-B14F-4D97-AF65-F5344CB8AC3E}">
        <p14:creationId xmlns:p14="http://schemas.microsoft.com/office/powerpoint/2010/main" val="149267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1</a:t>
            </a:r>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28600"/>
            <a:ext cx="3810000"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347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7520940" cy="3579849"/>
          </a:xfrm>
        </p:spPr>
        <p:txBody>
          <a:bodyPr/>
          <a:lstStyle/>
          <a:p>
            <a:endParaRPr lang="en-US" dirty="0" smtClean="0"/>
          </a:p>
          <a:p>
            <a:r>
              <a:rPr lang="en-US" dirty="0" smtClean="0"/>
              <a:t>Using the information you have learned and your handouts, </a:t>
            </a:r>
          </a:p>
          <a:p>
            <a:r>
              <a:rPr lang="en-US" dirty="0" smtClean="0"/>
              <a:t>take the event flyer you have been given and write a press release. </a:t>
            </a:r>
          </a:p>
          <a:p>
            <a:r>
              <a:rPr lang="en-US" dirty="0" smtClean="0"/>
              <a:t>If the flyer is missing info. you can make something up. </a:t>
            </a:r>
            <a:endParaRPr lang="en-US" dirty="0"/>
          </a:p>
        </p:txBody>
      </p:sp>
      <p:sp>
        <p:nvSpPr>
          <p:cNvPr id="4" name="Title 3"/>
          <p:cNvSpPr>
            <a:spLocks noGrp="1"/>
          </p:cNvSpPr>
          <p:nvPr>
            <p:ph type="title"/>
          </p:nvPr>
        </p:nvSpPr>
        <p:spPr>
          <a:xfrm>
            <a:off x="838200" y="762000"/>
            <a:ext cx="7520940" cy="548640"/>
          </a:xfrm>
        </p:spPr>
        <p:txBody>
          <a:bodyPr/>
          <a:lstStyle/>
          <a:p>
            <a:r>
              <a:rPr lang="en-US" b="1" dirty="0" smtClean="0">
                <a:solidFill>
                  <a:srgbClr val="00B0F0"/>
                </a:solidFill>
              </a:rPr>
              <a:t>Now it’s your turn</a:t>
            </a:r>
            <a:endParaRPr lang="en-US" dirty="0">
              <a:solidFill>
                <a:srgbClr val="00B0F0"/>
              </a:solidFill>
            </a:endParaRPr>
          </a:p>
        </p:txBody>
      </p:sp>
      <p:pic>
        <p:nvPicPr>
          <p:cNvPr id="614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26180" y="2514600"/>
            <a:ext cx="45720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7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par>
                                <p:cTn id="31" presetID="42" presetClass="entr" presetSubtype="0" fill="hold" nodeType="withEffect">
                                  <p:stCondLst>
                                    <p:cond delay="0"/>
                                  </p:stCondLst>
                                  <p:childTnLst>
                                    <p:set>
                                      <p:cBhvr>
                                        <p:cTn id="32" dur="1" fill="hold">
                                          <p:stCondLst>
                                            <p:cond delay="0"/>
                                          </p:stCondLst>
                                        </p:cTn>
                                        <p:tgtEl>
                                          <p:spTgt spid="6146"/>
                                        </p:tgtEl>
                                        <p:attrNameLst>
                                          <p:attrName>style.visibility</p:attrName>
                                        </p:attrNameLst>
                                      </p:cBhvr>
                                      <p:to>
                                        <p:strVal val="visible"/>
                                      </p:to>
                                    </p:set>
                                    <p:animEffect transition="in" filter="fade">
                                      <p:cBhvr>
                                        <p:cTn id="33" dur="1000"/>
                                        <p:tgtEl>
                                          <p:spTgt spid="6146"/>
                                        </p:tgtEl>
                                      </p:cBhvr>
                                    </p:animEffect>
                                    <p:anim calcmode="lin" valueType="num">
                                      <p:cBhvr>
                                        <p:cTn id="34" dur="1000" fill="hold"/>
                                        <p:tgtEl>
                                          <p:spTgt spid="6146"/>
                                        </p:tgtEl>
                                        <p:attrNameLst>
                                          <p:attrName>ppt_x</p:attrName>
                                        </p:attrNameLst>
                                      </p:cBhvr>
                                      <p:tavLst>
                                        <p:tav tm="0">
                                          <p:val>
                                            <p:strVal val="#ppt_x"/>
                                          </p:val>
                                        </p:tav>
                                        <p:tav tm="100000">
                                          <p:val>
                                            <p:strVal val="#ppt_x"/>
                                          </p:val>
                                        </p:tav>
                                      </p:tavLst>
                                    </p:anim>
                                    <p:anim calcmode="lin" valueType="num">
                                      <p:cBhvr>
                                        <p:cTn id="35"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09600"/>
            <a:ext cx="49530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099951" y="3653552"/>
            <a:ext cx="4944109"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i="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 for attending</a:t>
            </a:r>
            <a:endParaRPr lang="en-US" sz="36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4359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a:t>
            </a:r>
            <a:endParaRPr lang="en-US" dirty="0"/>
          </a:p>
        </p:txBody>
      </p:sp>
      <p:sp>
        <p:nvSpPr>
          <p:cNvPr id="2" name="Content Placeholder 1"/>
          <p:cNvSpPr>
            <a:spLocks noGrp="1"/>
          </p:cNvSpPr>
          <p:nvPr>
            <p:ph idx="1"/>
          </p:nvPr>
        </p:nvSpPr>
        <p:spPr>
          <a:xfrm>
            <a:off x="822960" y="1100628"/>
            <a:ext cx="4434840" cy="3579849"/>
          </a:xfrm>
        </p:spPr>
        <p:txBody>
          <a:bodyPr/>
          <a:lstStyle/>
          <a:p>
            <a:r>
              <a:rPr lang="en-US" sz="2800" dirty="0" smtClean="0">
                <a:solidFill>
                  <a:srgbClr val="00B0F0"/>
                </a:solidFill>
              </a:rPr>
              <a:t>What is a Press Release?</a:t>
            </a:r>
          </a:p>
          <a:p>
            <a:pPr indent="0"/>
            <a:r>
              <a:rPr lang="en-US" dirty="0">
                <a:solidFill>
                  <a:schemeClr val="bg2">
                    <a:lumMod val="25000"/>
                  </a:schemeClr>
                </a:solidFill>
              </a:rPr>
              <a:t>A Press release is simply a written statement distributed to the media to announce a range of news items: scheduled events, news, awards, programs or services, sales or accomplishments.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600200"/>
            <a:ext cx="3276600" cy="2179320"/>
          </a:xfrm>
          <a:prstGeom prst="rect">
            <a:avLst/>
          </a:prstGeom>
        </p:spPr>
      </p:pic>
    </p:spTree>
    <p:extLst>
      <p:ext uri="{BB962C8B-B14F-4D97-AF65-F5344CB8AC3E}">
        <p14:creationId xmlns:p14="http://schemas.microsoft.com/office/powerpoint/2010/main" val="258381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3558540" cy="3579849"/>
          </a:xfrm>
        </p:spPr>
        <p:txBody>
          <a:bodyPr>
            <a:normAutofit lnSpcReduction="10000"/>
          </a:bodyPr>
          <a:lstStyle/>
          <a:p>
            <a:pPr indent="0"/>
            <a:r>
              <a:rPr lang="en-US" sz="2400" dirty="0">
                <a:solidFill>
                  <a:srgbClr val="00B0F0"/>
                </a:solidFill>
              </a:rPr>
              <a:t>Generally speaking, a press release is as short as possible –one-half to one page is excellent, two pages too wordy and three pages excessive regardless of how complex the topic</a:t>
            </a:r>
            <a:r>
              <a:rPr lang="en-US" dirty="0">
                <a:solidFill>
                  <a:srgbClr val="00B0F0"/>
                </a:solidFill>
              </a:rPr>
              <a:t>.</a:t>
            </a:r>
          </a:p>
          <a:p>
            <a:pPr indent="0"/>
            <a:r>
              <a:rPr lang="en-US" dirty="0">
                <a:solidFill>
                  <a:srgbClr val="00B0F0"/>
                </a:solidFill>
              </a:rPr>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95400"/>
            <a:ext cx="3324225" cy="249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74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Beginning</a:t>
            </a:r>
            <a:endParaRPr lang="en-US" dirty="0"/>
          </a:p>
        </p:txBody>
      </p:sp>
      <p:sp>
        <p:nvSpPr>
          <p:cNvPr id="7" name="Oval 6"/>
          <p:cNvSpPr/>
          <p:nvPr/>
        </p:nvSpPr>
        <p:spPr>
          <a:xfrm>
            <a:off x="1138156" y="1219200"/>
            <a:ext cx="381000" cy="381000"/>
          </a:xfrm>
          <a:prstGeom prst="ellipse">
            <a:avLst/>
          </a:prstGeom>
          <a:solidFill>
            <a:srgbClr val="F0930A"/>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Rectangle 7"/>
          <p:cNvSpPr/>
          <p:nvPr/>
        </p:nvSpPr>
        <p:spPr>
          <a:xfrm>
            <a:off x="1219200" y="1138535"/>
            <a:ext cx="218913" cy="461665"/>
          </a:xfrm>
          <a:prstGeom prst="rect">
            <a:avLst/>
          </a:prstGeom>
          <a:noFill/>
        </p:spPr>
        <p:txBody>
          <a:bodyPr wrap="squar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3"/>
          <a:stretch>
            <a:fillRect/>
          </a:stretch>
        </p:blipFill>
        <p:spPr>
          <a:xfrm>
            <a:off x="2133600" y="914400"/>
            <a:ext cx="3200400" cy="3995091"/>
          </a:xfrm>
          <a:prstGeom prst="rect">
            <a:avLst/>
          </a:prstGeom>
        </p:spPr>
      </p:pic>
    </p:spTree>
    <p:extLst>
      <p:ext uri="{BB962C8B-B14F-4D97-AF65-F5344CB8AC3E}">
        <p14:creationId xmlns:p14="http://schemas.microsoft.com/office/powerpoint/2010/main" val="14529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6940" y="1237714"/>
            <a:ext cx="6869259" cy="3069179"/>
          </a:xfrm>
          <a:prstGeom prst="rect">
            <a:avLst/>
          </a:prstGeom>
        </p:spPr>
      </p:pic>
      <p:sp>
        <p:nvSpPr>
          <p:cNvPr id="2" name="Title 1"/>
          <p:cNvSpPr>
            <a:spLocks noGrp="1"/>
          </p:cNvSpPr>
          <p:nvPr>
            <p:ph type="title"/>
          </p:nvPr>
        </p:nvSpPr>
        <p:spPr/>
        <p:txBody>
          <a:bodyPr/>
          <a:lstStyle/>
          <a:p>
            <a:r>
              <a:rPr lang="en-US" dirty="0" smtClean="0"/>
              <a:t>timing</a:t>
            </a:r>
            <a:endParaRPr lang="en-US" dirty="0"/>
          </a:p>
        </p:txBody>
      </p:sp>
      <p:sp>
        <p:nvSpPr>
          <p:cNvPr id="5" name="TextBox 4"/>
          <p:cNvSpPr txBox="1"/>
          <p:nvPr/>
        </p:nvSpPr>
        <p:spPr>
          <a:xfrm>
            <a:off x="1524000" y="2438400"/>
            <a:ext cx="6019800" cy="553998"/>
          </a:xfrm>
          <a:prstGeom prst="rect">
            <a:avLst/>
          </a:prstGeom>
          <a:noFill/>
        </p:spPr>
        <p:txBody>
          <a:bodyPr wrap="square" rtlCol="0">
            <a:spAutoFit/>
          </a:bodyPr>
          <a:lstStyle/>
          <a:p>
            <a:pPr algn="r"/>
            <a:r>
              <a:rPr lang="en-US" sz="1600" dirty="0" smtClean="0"/>
              <a:t>FOR IMMEDIATE RELEASE</a:t>
            </a:r>
          </a:p>
          <a:p>
            <a:pPr algn="r"/>
            <a:r>
              <a:rPr lang="en-US" sz="1400" dirty="0" smtClean="0"/>
              <a:t>July 31, 2013</a:t>
            </a:r>
            <a:endParaRPr lang="en-US" sz="1400" dirty="0"/>
          </a:p>
        </p:txBody>
      </p:sp>
      <p:sp>
        <p:nvSpPr>
          <p:cNvPr id="6" name="Oval 5"/>
          <p:cNvSpPr/>
          <p:nvPr/>
        </p:nvSpPr>
        <p:spPr>
          <a:xfrm>
            <a:off x="4533900" y="2380416"/>
            <a:ext cx="381000" cy="381000"/>
          </a:xfrm>
          <a:prstGeom prst="ellipse">
            <a:avLst/>
          </a:prstGeom>
          <a:solidFill>
            <a:srgbClr val="F0930A"/>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Rectangle 6"/>
          <p:cNvSpPr/>
          <p:nvPr/>
        </p:nvSpPr>
        <p:spPr>
          <a:xfrm>
            <a:off x="4610100" y="2299751"/>
            <a:ext cx="218913" cy="461665"/>
          </a:xfrm>
          <a:prstGeom prst="rect">
            <a:avLst/>
          </a:prstGeom>
          <a:noFill/>
        </p:spPr>
        <p:txBody>
          <a:bodyPr wrap="square" lIns="91440" tIns="45720" rIns="91440" bIns="45720">
            <a:spAutoFit/>
          </a:bodyPr>
          <a:lstStyle/>
          <a:p>
            <a:pPr algn="ctr"/>
            <a:r>
              <a:rPr lang="en-US" sz="2400" b="0" cap="none" spc="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2</a:t>
            </a:r>
            <a:endParaRPr lang="en-US" sz="2400" b="0" cap="none" spc="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8" name="Oval 7"/>
          <p:cNvSpPr/>
          <p:nvPr/>
        </p:nvSpPr>
        <p:spPr>
          <a:xfrm>
            <a:off x="381000" y="3124200"/>
            <a:ext cx="381000" cy="381000"/>
          </a:xfrm>
          <a:prstGeom prst="ellipse">
            <a:avLst/>
          </a:prstGeom>
          <a:solidFill>
            <a:srgbClr val="F0930A"/>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Rectangle 8"/>
          <p:cNvSpPr/>
          <p:nvPr/>
        </p:nvSpPr>
        <p:spPr>
          <a:xfrm>
            <a:off x="457200" y="3043535"/>
            <a:ext cx="218913" cy="461665"/>
          </a:xfrm>
          <a:prstGeom prst="rect">
            <a:avLst/>
          </a:prstGeom>
          <a:noFill/>
        </p:spPr>
        <p:txBody>
          <a:bodyPr wrap="squar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1" name="Straight Arrow Connector 10"/>
          <p:cNvCxnSpPr/>
          <p:nvPr/>
        </p:nvCxnSpPr>
        <p:spPr>
          <a:xfrm>
            <a:off x="1828800" y="3200400"/>
            <a:ext cx="5257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71756" y="2939534"/>
            <a:ext cx="2895600" cy="338554"/>
          </a:xfrm>
          <a:prstGeom prst="rect">
            <a:avLst/>
          </a:prstGeom>
          <a:noFill/>
        </p:spPr>
        <p:txBody>
          <a:bodyPr wrap="square" rtlCol="0">
            <a:spAutoFit/>
          </a:bodyPr>
          <a:lstStyle/>
          <a:p>
            <a:r>
              <a:rPr lang="en-US" sz="1600" dirty="0" smtClean="0">
                <a:solidFill>
                  <a:srgbClr val="FF0000"/>
                </a:solidFill>
              </a:rPr>
              <a:t>Single spaced line</a:t>
            </a:r>
            <a:endParaRPr lang="en-US" sz="1600" dirty="0">
              <a:solidFill>
                <a:srgbClr val="FF0000"/>
              </a:solidFill>
            </a:endParaRPr>
          </a:p>
        </p:txBody>
      </p:sp>
      <p:sp>
        <p:nvSpPr>
          <p:cNvPr id="16" name="TextBox 15"/>
          <p:cNvSpPr txBox="1"/>
          <p:nvPr/>
        </p:nvSpPr>
        <p:spPr>
          <a:xfrm>
            <a:off x="6019800" y="2133600"/>
            <a:ext cx="1447800" cy="307777"/>
          </a:xfrm>
          <a:prstGeom prst="rect">
            <a:avLst/>
          </a:prstGeom>
          <a:noFill/>
        </p:spPr>
        <p:txBody>
          <a:bodyPr wrap="square" rtlCol="0">
            <a:spAutoFit/>
          </a:bodyPr>
          <a:lstStyle/>
          <a:p>
            <a:r>
              <a:rPr lang="en-US" sz="1400" dirty="0" smtClean="0">
                <a:solidFill>
                  <a:srgbClr val="FF0000"/>
                </a:solidFill>
              </a:rPr>
              <a:t>Align Text Right</a:t>
            </a:r>
            <a:endParaRPr lang="en-US" sz="1400" dirty="0">
              <a:solidFill>
                <a:srgbClr val="FF0000"/>
              </a:solidFill>
            </a:endParaRPr>
          </a:p>
        </p:txBody>
      </p:sp>
      <p:sp>
        <p:nvSpPr>
          <p:cNvPr id="19" name="Right Arrow 18"/>
          <p:cNvSpPr/>
          <p:nvPr/>
        </p:nvSpPr>
        <p:spPr>
          <a:xfrm>
            <a:off x="5715000" y="2240280"/>
            <a:ext cx="304800" cy="944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TextBox 21"/>
          <p:cNvSpPr txBox="1"/>
          <p:nvPr/>
        </p:nvSpPr>
        <p:spPr>
          <a:xfrm>
            <a:off x="990600" y="3266747"/>
            <a:ext cx="6248400" cy="1077218"/>
          </a:xfrm>
          <a:prstGeom prst="rect">
            <a:avLst/>
          </a:prstGeom>
          <a:noFill/>
        </p:spPr>
        <p:txBody>
          <a:bodyPr wrap="square" rtlCol="0">
            <a:spAutoFit/>
          </a:bodyPr>
          <a:lstStyle/>
          <a:p>
            <a:r>
              <a:rPr lang="en-US" sz="1600" dirty="0" smtClean="0"/>
              <a:t>PRESS RELEASE</a:t>
            </a:r>
          </a:p>
          <a:p>
            <a:r>
              <a:rPr lang="en-US" sz="1600" dirty="0" smtClean="0"/>
              <a:t>Rodney Queen, Senior Activities Coordinator</a:t>
            </a:r>
          </a:p>
          <a:p>
            <a:r>
              <a:rPr lang="en-US" sz="1600" dirty="0" smtClean="0"/>
              <a:t>336.474.2754</a:t>
            </a:r>
          </a:p>
          <a:p>
            <a:r>
              <a:rPr lang="en-US" sz="1600" dirty="0" smtClean="0"/>
              <a:t>Rodney.queen@davidsoncountync.gov</a:t>
            </a:r>
            <a:endParaRPr lang="en-US" sz="1600" dirty="0"/>
          </a:p>
        </p:txBody>
      </p:sp>
      <p:sp>
        <p:nvSpPr>
          <p:cNvPr id="23" name="Rectangle 22"/>
          <p:cNvSpPr/>
          <p:nvPr/>
        </p:nvSpPr>
        <p:spPr>
          <a:xfrm>
            <a:off x="1143000" y="4419600"/>
            <a:ext cx="2998641" cy="338554"/>
          </a:xfrm>
          <a:prstGeom prst="rect">
            <a:avLst/>
          </a:prstGeom>
        </p:spPr>
        <p:txBody>
          <a:bodyPr wrap="none">
            <a:spAutoFit/>
          </a:bodyPr>
          <a:lstStyle/>
          <a:p>
            <a:r>
              <a:rPr lang="en-US" sz="1600" dirty="0" smtClean="0">
                <a:solidFill>
                  <a:srgbClr val="FF0000"/>
                </a:solidFill>
              </a:rPr>
              <a:t>Double space after contact info. </a:t>
            </a:r>
            <a:endParaRPr lang="en-US" sz="1600" dirty="0">
              <a:solidFill>
                <a:srgbClr val="FF0000"/>
              </a:solidFill>
            </a:endParaRPr>
          </a:p>
        </p:txBody>
      </p:sp>
      <p:cxnSp>
        <p:nvCxnSpPr>
          <p:cNvPr id="24" name="Straight Arrow Connector 23"/>
          <p:cNvCxnSpPr/>
          <p:nvPr/>
        </p:nvCxnSpPr>
        <p:spPr>
          <a:xfrm>
            <a:off x="1981200" y="4953000"/>
            <a:ext cx="5257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81200" y="4742914"/>
            <a:ext cx="5257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38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4" grpId="0"/>
      <p:bldP spid="16" grpId="0"/>
      <p:bldP spid="19" grpId="0" animBg="1"/>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22960" y="365760"/>
            <a:ext cx="7520940" cy="396240"/>
          </a:xfrm>
        </p:spPr>
        <p:txBody>
          <a:bodyPr/>
          <a:lstStyle/>
          <a:p>
            <a:r>
              <a:rPr lang="en-US" b="1" dirty="0"/>
              <a:t>Press Release Body or Copy:</a:t>
            </a:r>
            <a:endParaRPr lang="en-US" dirty="0"/>
          </a:p>
        </p:txBody>
      </p:sp>
      <p:sp>
        <p:nvSpPr>
          <p:cNvPr id="3" name="TextBox 2"/>
          <p:cNvSpPr txBox="1"/>
          <p:nvPr/>
        </p:nvSpPr>
        <p:spPr>
          <a:xfrm>
            <a:off x="670560" y="1470124"/>
            <a:ext cx="6858000" cy="4801314"/>
          </a:xfrm>
          <a:prstGeom prst="rect">
            <a:avLst/>
          </a:prstGeom>
          <a:solidFill>
            <a:schemeClr val="bg1"/>
          </a:solidFill>
        </p:spPr>
        <p:txBody>
          <a:bodyPr wrap="square" rtlCol="0">
            <a:spAutoFit/>
          </a:bodyPr>
          <a:lstStyle/>
          <a:p>
            <a:r>
              <a:rPr lang="en-US" b="1" dirty="0" smtClean="0"/>
              <a:t>Lexington, NC – </a:t>
            </a:r>
            <a:r>
              <a:rPr lang="en-US" b="1" u="sng" dirty="0" smtClean="0">
                <a:uFill>
                  <a:solidFill>
                    <a:srgbClr val="FF0000"/>
                  </a:solidFill>
                </a:uFill>
              </a:rPr>
              <a:t>Davidson County Senior Service, Senior Dynamics </a:t>
            </a:r>
            <a:r>
              <a:rPr lang="en-US" b="1" dirty="0" smtClean="0"/>
              <a:t>program will be hosting a </a:t>
            </a:r>
            <a:r>
              <a:rPr lang="en-US" b="1" u="sng" dirty="0" smtClean="0">
                <a:uFill>
                  <a:solidFill>
                    <a:srgbClr val="FF0000"/>
                  </a:solidFill>
                </a:uFill>
              </a:rPr>
              <a:t>fundraiser</a:t>
            </a:r>
            <a:r>
              <a:rPr lang="en-US" b="1" dirty="0" smtClean="0">
                <a:uFill>
                  <a:solidFill>
                    <a:srgbClr val="FF0000"/>
                  </a:solidFill>
                </a:uFill>
              </a:rPr>
              <a:t> </a:t>
            </a:r>
            <a:r>
              <a:rPr lang="en-US" b="1" u="sng" dirty="0" smtClean="0">
                <a:uFill>
                  <a:solidFill>
                    <a:srgbClr val="FF0000"/>
                  </a:solidFill>
                </a:uFill>
              </a:rPr>
              <a:t>supporting Senior Center programming</a:t>
            </a:r>
            <a:r>
              <a:rPr lang="en-US" b="1" dirty="0" smtClean="0">
                <a:uFill>
                  <a:solidFill>
                    <a:srgbClr val="FF0000"/>
                  </a:solidFill>
                </a:uFill>
              </a:rPr>
              <a:t>, </a:t>
            </a:r>
            <a:r>
              <a:rPr lang="en-US" b="1" u="sng" dirty="0" smtClean="0">
                <a:uFill>
                  <a:solidFill>
                    <a:srgbClr val="FF0000"/>
                  </a:solidFill>
                </a:uFill>
              </a:rPr>
              <a:t>Saturday, August 20, 2pm - 5pm</a:t>
            </a:r>
            <a:r>
              <a:rPr lang="en-US" b="1" dirty="0" smtClean="0"/>
              <a:t>. The event will be held at the </a:t>
            </a:r>
            <a:r>
              <a:rPr lang="en-US" b="1" u="sng" dirty="0" smtClean="0">
                <a:uFill>
                  <a:solidFill>
                    <a:srgbClr val="FF0000"/>
                  </a:solidFill>
                </a:uFill>
              </a:rPr>
              <a:t>Lexington Senior Center, 555-B West Center Street Ext.</a:t>
            </a:r>
          </a:p>
          <a:p>
            <a:endParaRPr lang="en-US" b="1" dirty="0"/>
          </a:p>
          <a:p>
            <a:r>
              <a:rPr lang="en-US" b="1" u="sng" dirty="0" smtClean="0">
                <a:uFill>
                  <a:solidFill>
                    <a:srgbClr val="FF0000"/>
                  </a:solidFill>
                </a:uFill>
              </a:rPr>
              <a:t>County residents, age 55 and older </a:t>
            </a:r>
            <a:r>
              <a:rPr lang="en-US" b="1" dirty="0" smtClean="0"/>
              <a:t>are invited to attend. Tickets are </a:t>
            </a:r>
            <a:r>
              <a:rPr lang="en-US" b="1" u="sng" dirty="0" smtClean="0">
                <a:uFill>
                  <a:solidFill>
                    <a:srgbClr val="FF0000"/>
                  </a:solidFill>
                </a:uFill>
              </a:rPr>
              <a:t>$10 </a:t>
            </a:r>
            <a:r>
              <a:rPr lang="en-US" b="1" dirty="0" smtClean="0"/>
              <a:t>and </a:t>
            </a:r>
            <a:r>
              <a:rPr lang="en-US" b="1" u="sng" dirty="0" smtClean="0">
                <a:uFill>
                  <a:solidFill>
                    <a:srgbClr val="FF0000"/>
                  </a:solidFill>
                </a:uFill>
              </a:rPr>
              <a:t>available at the Senior Center in Thomasville, 211 West Colonial Drive or Lexington, 555-B West Center Street Ext. </a:t>
            </a:r>
            <a:r>
              <a:rPr lang="en-US" b="1" dirty="0" smtClean="0">
                <a:solidFill>
                  <a:srgbClr val="FF0000"/>
                </a:solidFill>
              </a:rPr>
              <a:t>(You would  not have to put the Lexington address b/c you just stated it in the 1</a:t>
            </a:r>
            <a:r>
              <a:rPr lang="en-US" b="1" baseline="30000" dirty="0" smtClean="0">
                <a:solidFill>
                  <a:srgbClr val="FF0000"/>
                </a:solidFill>
              </a:rPr>
              <a:t>st</a:t>
            </a:r>
            <a:r>
              <a:rPr lang="en-US" b="1" dirty="0" smtClean="0">
                <a:solidFill>
                  <a:srgbClr val="FF0000"/>
                </a:solidFill>
              </a:rPr>
              <a:t> paragraph, either way is fine.)</a:t>
            </a:r>
          </a:p>
          <a:p>
            <a:endParaRPr lang="en-US" b="1" dirty="0">
              <a:solidFill>
                <a:srgbClr val="FF0000"/>
              </a:solidFill>
            </a:endParaRPr>
          </a:p>
          <a:p>
            <a:r>
              <a:rPr lang="en-US" b="1" dirty="0" smtClean="0"/>
              <a:t>Come and enjoy a day full of food, fun, music, and raffles. Each ticket purchased includes a Pita sandwich, Hummus or French Fries, a drink, one raffle ticket and a complimentary subscription to Our State magazine. “</a:t>
            </a:r>
            <a:r>
              <a:rPr lang="en-US" b="1" u="sng" dirty="0" smtClean="0">
                <a:uFill>
                  <a:solidFill>
                    <a:srgbClr val="FF0000"/>
                  </a:solidFill>
                </a:uFill>
              </a:rPr>
              <a:t>This event is a first of it’s kind. We have arranged for staff to provide entertainment,” states Christy Smith, Senior Center Manager.  </a:t>
            </a:r>
            <a:endParaRPr lang="en-US" b="1" u="sng" dirty="0">
              <a:uFill>
                <a:solidFill>
                  <a:srgbClr val="FF0000"/>
                </a:solidFill>
              </a:uFill>
            </a:endParaRPr>
          </a:p>
        </p:txBody>
      </p:sp>
      <p:sp>
        <p:nvSpPr>
          <p:cNvPr id="6" name="Oval 5"/>
          <p:cNvSpPr/>
          <p:nvPr/>
        </p:nvSpPr>
        <p:spPr>
          <a:xfrm>
            <a:off x="762000" y="914400"/>
            <a:ext cx="381000" cy="381000"/>
          </a:xfrm>
          <a:prstGeom prst="ellipse">
            <a:avLst/>
          </a:prstGeom>
          <a:solidFill>
            <a:srgbClr val="F0930A"/>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Rectangle 6"/>
          <p:cNvSpPr/>
          <p:nvPr/>
        </p:nvSpPr>
        <p:spPr>
          <a:xfrm>
            <a:off x="843044" y="833735"/>
            <a:ext cx="218913" cy="461665"/>
          </a:xfrm>
          <a:prstGeom prst="rect">
            <a:avLst/>
          </a:prstGeom>
          <a:noFill/>
        </p:spPr>
        <p:txBody>
          <a:bodyPr wrap="squar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a:off x="4495800" y="914400"/>
            <a:ext cx="3429000" cy="369332"/>
          </a:xfrm>
          <a:prstGeom prst="rect">
            <a:avLst/>
          </a:prstGeom>
          <a:solidFill>
            <a:srgbClr val="FFC000"/>
          </a:solidFill>
        </p:spPr>
        <p:txBody>
          <a:bodyPr wrap="square" rtlCol="0">
            <a:spAutoFit/>
          </a:bodyPr>
          <a:lstStyle/>
          <a:p>
            <a:pPr algn="ctr"/>
            <a:r>
              <a:rPr lang="en-US" b="1" dirty="0" smtClean="0">
                <a:solidFill>
                  <a:schemeClr val="bg1"/>
                </a:solidFill>
              </a:rPr>
              <a:t>Always write in the 3</a:t>
            </a:r>
            <a:r>
              <a:rPr lang="en-US" b="1" baseline="30000" dirty="0" smtClean="0">
                <a:solidFill>
                  <a:schemeClr val="bg1"/>
                </a:solidFill>
              </a:rPr>
              <a:t>rd</a:t>
            </a:r>
            <a:r>
              <a:rPr lang="en-US" b="1" dirty="0" smtClean="0">
                <a:solidFill>
                  <a:schemeClr val="bg1"/>
                </a:solidFill>
              </a:rPr>
              <a:t> person.</a:t>
            </a:r>
            <a:endParaRPr lang="en-US" b="1" dirty="0">
              <a:solidFill>
                <a:schemeClr val="bg1"/>
              </a:solidFill>
            </a:endParaRPr>
          </a:p>
        </p:txBody>
      </p:sp>
    </p:spTree>
    <p:extLst>
      <p:ext uri="{BB962C8B-B14F-4D97-AF65-F5344CB8AC3E}">
        <p14:creationId xmlns:p14="http://schemas.microsoft.com/office/powerpoint/2010/main" val="313610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eneseo.edu/sites/default/files/images/About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620" y="20574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The boilerplate</a:t>
            </a:r>
            <a:endParaRPr lang="en-US" dirty="0"/>
          </a:p>
        </p:txBody>
      </p:sp>
      <p:sp>
        <p:nvSpPr>
          <p:cNvPr id="3" name="Content Placeholder 2"/>
          <p:cNvSpPr>
            <a:spLocks noGrp="1"/>
          </p:cNvSpPr>
          <p:nvPr>
            <p:ph idx="1"/>
          </p:nvPr>
        </p:nvSpPr>
        <p:spPr/>
        <p:txBody>
          <a:bodyPr/>
          <a:lstStyle/>
          <a:p>
            <a:pPr indent="0"/>
            <a:r>
              <a:rPr lang="en-US" dirty="0" smtClean="0"/>
              <a:t>Senior Services, a division of Davidson County Government, was established in 1975. The organizations mission is to offer an array of programs and services to older adults regarding their well-being, independence, involvement in their community and the ability for them to remain in their own home. </a:t>
            </a:r>
            <a:endParaRPr lang="en-US" dirty="0"/>
          </a:p>
        </p:txBody>
      </p:sp>
      <p:sp>
        <p:nvSpPr>
          <p:cNvPr id="5" name="Oval 4"/>
          <p:cNvSpPr/>
          <p:nvPr/>
        </p:nvSpPr>
        <p:spPr>
          <a:xfrm>
            <a:off x="762000" y="914400"/>
            <a:ext cx="381000" cy="381000"/>
          </a:xfrm>
          <a:prstGeom prst="ellipse">
            <a:avLst/>
          </a:prstGeom>
          <a:solidFill>
            <a:srgbClr val="F0930A"/>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 name="Rectangle 5"/>
          <p:cNvSpPr/>
          <p:nvPr/>
        </p:nvSpPr>
        <p:spPr>
          <a:xfrm>
            <a:off x="843044" y="833735"/>
            <a:ext cx="218913" cy="461665"/>
          </a:xfrm>
          <a:prstGeom prst="rect">
            <a:avLst/>
          </a:prstGeom>
          <a:noFill/>
        </p:spPr>
        <p:txBody>
          <a:bodyPr wrap="squar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1569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close</a:t>
            </a:r>
            <a:endParaRPr lang="en-US" dirty="0"/>
          </a:p>
        </p:txBody>
      </p:sp>
      <p:sp>
        <p:nvSpPr>
          <p:cNvPr id="3" name="Content Placeholder 2"/>
          <p:cNvSpPr>
            <a:spLocks noGrp="1"/>
          </p:cNvSpPr>
          <p:nvPr>
            <p:ph idx="1"/>
          </p:nvPr>
        </p:nvSpPr>
        <p:spPr/>
        <p:txBody>
          <a:bodyPr/>
          <a:lstStyle/>
          <a:p>
            <a:pPr marL="0" indent="0"/>
            <a:r>
              <a:rPr lang="en-US" dirty="0" smtClean="0"/>
              <a:t>For more information on this event or other Senior Services programs call 336.242.2290 or go online to www.co.davidson.nc.us/seniorservices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362200"/>
            <a:ext cx="3807460" cy="2499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667000" y="683567"/>
            <a:ext cx="381000" cy="381000"/>
          </a:xfrm>
          <a:prstGeom prst="ellipse">
            <a:avLst/>
          </a:prstGeom>
          <a:solidFill>
            <a:srgbClr val="F0930A"/>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Rectangle 6"/>
          <p:cNvSpPr/>
          <p:nvPr/>
        </p:nvSpPr>
        <p:spPr>
          <a:xfrm>
            <a:off x="2748044" y="602902"/>
            <a:ext cx="218913" cy="461665"/>
          </a:xfrm>
          <a:prstGeom prst="rect">
            <a:avLst/>
          </a:prstGeom>
          <a:noFill/>
        </p:spPr>
        <p:txBody>
          <a:bodyPr wrap="squar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440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2050"/>
                                        </p:tgtEl>
                                        <p:attrNameLst>
                                          <p:attrName>r</p:attrName>
                                        </p:attrNameLst>
                                      </p:cBhvr>
                                    </p:animRot>
                                    <p:animRot by="-240000">
                                      <p:cBhvr>
                                        <p:cTn id="19" dur="200" fill="hold">
                                          <p:stCondLst>
                                            <p:cond delay="200"/>
                                          </p:stCondLst>
                                        </p:cTn>
                                        <p:tgtEl>
                                          <p:spTgt spid="2050"/>
                                        </p:tgtEl>
                                        <p:attrNameLst>
                                          <p:attrName>r</p:attrName>
                                        </p:attrNameLst>
                                      </p:cBhvr>
                                    </p:animRot>
                                    <p:animRot by="240000">
                                      <p:cBhvr>
                                        <p:cTn id="20" dur="200" fill="hold">
                                          <p:stCondLst>
                                            <p:cond delay="400"/>
                                          </p:stCondLst>
                                        </p:cTn>
                                        <p:tgtEl>
                                          <p:spTgt spid="2050"/>
                                        </p:tgtEl>
                                        <p:attrNameLst>
                                          <p:attrName>r</p:attrName>
                                        </p:attrNameLst>
                                      </p:cBhvr>
                                    </p:animRot>
                                    <p:animRot by="-240000">
                                      <p:cBhvr>
                                        <p:cTn id="21" dur="200" fill="hold">
                                          <p:stCondLst>
                                            <p:cond delay="600"/>
                                          </p:stCondLst>
                                        </p:cTn>
                                        <p:tgtEl>
                                          <p:spTgt spid="2050"/>
                                        </p:tgtEl>
                                        <p:attrNameLst>
                                          <p:attrName>r</p:attrName>
                                        </p:attrNameLst>
                                      </p:cBhvr>
                                    </p:animRot>
                                    <p:animRot by="120000">
                                      <p:cBhvr>
                                        <p:cTn id="22" dur="200" fill="hold">
                                          <p:stCondLst>
                                            <p:cond delay="800"/>
                                          </p:stCondLst>
                                        </p:cTn>
                                        <p:tgtEl>
                                          <p:spTgt spid="205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symbols – the end.</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43150" y="1200150"/>
            <a:ext cx="13906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5200" y="1200150"/>
            <a:ext cx="13906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8200" y="1200150"/>
            <a:ext cx="13906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762000" y="914400"/>
            <a:ext cx="381000" cy="381000"/>
          </a:xfrm>
          <a:prstGeom prst="ellipse">
            <a:avLst/>
          </a:prstGeom>
          <a:solidFill>
            <a:srgbClr val="F0930A"/>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 name="Rectangle 11"/>
          <p:cNvSpPr/>
          <p:nvPr/>
        </p:nvSpPr>
        <p:spPr>
          <a:xfrm>
            <a:off x="838200" y="909935"/>
            <a:ext cx="218913" cy="461665"/>
          </a:xfrm>
          <a:prstGeom prst="rect">
            <a:avLst/>
          </a:prstGeom>
          <a:noFill/>
        </p:spPr>
        <p:txBody>
          <a:bodyPr wrap="squar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89839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500"/>
                                        <p:tgtEl>
                                          <p:spTgt spid="307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735</TotalTime>
  <Words>1484</Words>
  <Application>Microsoft Office PowerPoint</Application>
  <PresentationFormat>On-screen Show (4:3)</PresentationFormat>
  <Paragraphs>133</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Franklin Gothic Book</vt:lpstr>
      <vt:lpstr>Franklin Gothic Medium</vt:lpstr>
      <vt:lpstr>Tunga</vt:lpstr>
      <vt:lpstr>Wingdings</vt:lpstr>
      <vt:lpstr>Angles</vt:lpstr>
      <vt:lpstr>How to Write a Press Release</vt:lpstr>
      <vt:lpstr>Overview</vt:lpstr>
      <vt:lpstr>PowerPoint Presentation</vt:lpstr>
      <vt:lpstr>From the Beginning</vt:lpstr>
      <vt:lpstr>timing</vt:lpstr>
      <vt:lpstr>Press Release Body or Copy:</vt:lpstr>
      <vt:lpstr>The boilerplate</vt:lpstr>
      <vt:lpstr>close</vt:lpstr>
      <vt:lpstr>Hash symbols – the end.</vt:lpstr>
      <vt:lpstr>Additional info. for the press</vt:lpstr>
      <vt:lpstr>Write Your Headline Last  </vt:lpstr>
      <vt:lpstr>Do a Critical Review of Your Press Release: </vt:lpstr>
      <vt:lpstr>HANDOUT 1</vt:lpstr>
      <vt:lpstr>Now it’s your turn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a Press Release</dc:title>
  <dc:creator>Thessia Everhart</dc:creator>
  <cp:lastModifiedBy>Christie Smith</cp:lastModifiedBy>
  <cp:revision>44</cp:revision>
  <cp:lastPrinted>2013-07-30T19:32:31Z</cp:lastPrinted>
  <dcterms:created xsi:type="dcterms:W3CDTF">2013-07-01T18:15:52Z</dcterms:created>
  <dcterms:modified xsi:type="dcterms:W3CDTF">2017-03-24T15:29:32Z</dcterms:modified>
</cp:coreProperties>
</file>